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sldIdLst>
    <p:sldId id="278" r:id="rId2"/>
    <p:sldId id="257" r:id="rId3"/>
    <p:sldId id="258" r:id="rId4"/>
    <p:sldId id="279" r:id="rId5"/>
    <p:sldId id="262" r:id="rId6"/>
    <p:sldId id="270" r:id="rId7"/>
    <p:sldId id="269" r:id="rId8"/>
    <p:sldId id="277" r:id="rId9"/>
    <p:sldId id="280" r:id="rId10"/>
    <p:sldId id="281" r:id="rId11"/>
    <p:sldId id="264" r:id="rId12"/>
    <p:sldId id="286" r:id="rId13"/>
    <p:sldId id="283" r:id="rId14"/>
    <p:sldId id="263" r:id="rId15"/>
    <p:sldId id="273" r:id="rId16"/>
    <p:sldId id="272" r:id="rId17"/>
    <p:sldId id="274" r:id="rId18"/>
    <p:sldId id="282" r:id="rId19"/>
    <p:sldId id="275" r:id="rId20"/>
    <p:sldId id="276" r:id="rId21"/>
    <p:sldId id="284" r:id="rId22"/>
    <p:sldId id="285" r:id="rId23"/>
    <p:sldId id="268" r:id="rId24"/>
    <p:sldId id="260" r:id="rId25"/>
    <p:sldId id="26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3C3E0C-F5DF-4B98-9A52-0E012B554428}">
          <p14:sldIdLst>
            <p14:sldId id="278"/>
            <p14:sldId id="257"/>
          </p14:sldIdLst>
        </p14:section>
        <p14:section name="Untitled Section" id="{A9E24667-C89F-4ABF-8C07-995AC5382069}">
          <p14:sldIdLst>
            <p14:sldId id="258"/>
            <p14:sldId id="279"/>
            <p14:sldId id="262"/>
            <p14:sldId id="270"/>
            <p14:sldId id="269"/>
            <p14:sldId id="277"/>
            <p14:sldId id="280"/>
            <p14:sldId id="281"/>
            <p14:sldId id="264"/>
          </p14:sldIdLst>
        </p14:section>
        <p14:section name="Untitled Section" id="{20340CA7-03B9-4868-90CE-6774E8FEA1D3}">
          <p14:sldIdLst>
            <p14:sldId id="286"/>
            <p14:sldId id="283"/>
            <p14:sldId id="263"/>
            <p14:sldId id="273"/>
            <p14:sldId id="272"/>
            <p14:sldId id="274"/>
            <p14:sldId id="282"/>
            <p14:sldId id="275"/>
            <p14:sldId id="276"/>
            <p14:sldId id="284"/>
            <p14:sldId id="285"/>
            <p14:sldId id="268"/>
          </p14:sldIdLst>
        </p14:section>
        <p14:section name="Untitled Section" id="{7BA278C0-B2A4-4AE4-B281-A4462728D03C}">
          <p14:sldIdLst>
            <p14:sldId id="260"/>
            <p14:sldId id="26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9" autoAdjust="0"/>
    <p:restoredTop sz="94660"/>
  </p:normalViewPr>
  <p:slideViewPr>
    <p:cSldViewPr snapToGrid="0">
      <p:cViewPr varScale="1">
        <p:scale>
          <a:sx n="89" d="100"/>
          <a:sy n="89" d="100"/>
        </p:scale>
        <p:origin x="235" y="72"/>
      </p:cViewPr>
      <p:guideLst/>
    </p:cSldViewPr>
  </p:slideViewPr>
  <p:notesTextViewPr>
    <p:cViewPr>
      <p:scale>
        <a:sx n="1" d="1"/>
        <a:sy n="1" d="1"/>
      </p:scale>
      <p:origin x="0" y="0"/>
    </p:cViewPr>
  </p:notesTextViewPr>
  <p:sorterViewPr>
    <p:cViewPr>
      <p:scale>
        <a:sx n="20" d="100"/>
        <a:sy n="20"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Review</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2014 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en-US" dirty="0" smtClean="0"/>
              <a:t>Agenda</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59570"/>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Localizing your app</a:t>
            </a:r>
            <a:endParaRPr lang="en-US" dirty="0"/>
          </a:p>
        </p:txBody>
      </p:sp>
      <p:sp>
        <p:nvSpPr>
          <p:cNvPr id="3" name="Subtitle 2"/>
          <p:cNvSpPr>
            <a:spLocks noGrp="1"/>
          </p:cNvSpPr>
          <p:nvPr>
            <p:ph type="subTitle" idx="1"/>
          </p:nvPr>
        </p:nvSpPr>
        <p:spPr/>
        <p:txBody>
          <a:bodyPr/>
          <a:lstStyle/>
          <a:p>
            <a:r>
              <a:rPr lang="en-US" dirty="0" smtClean="0"/>
              <a:t>Developer's guide to </a:t>
            </a:r>
            <a:br>
              <a:rPr lang="en-US" dirty="0" smtClean="0"/>
            </a:br>
            <a:r>
              <a:rPr lang="en-US" dirty="0" smtClean="0"/>
              <a:t>Windows 10 Preview</a:t>
            </a:r>
          </a:p>
          <a:p>
            <a:r>
              <a:rPr lang="en-US" dirty="0" smtClean="0">
                <a:solidFill>
                  <a:schemeClr val="bg2"/>
                </a:solidFill>
              </a:rPr>
              <a:t>Andy &amp; Jerry</a:t>
            </a:r>
            <a:endParaRPr lang="en-US" dirty="0">
              <a:solidFill>
                <a:schemeClr val="bg2"/>
              </a:solidFill>
            </a:endParaRPr>
          </a:p>
        </p:txBody>
      </p:sp>
    </p:spTree>
    <p:extLst>
      <p:ext uri="{BB962C8B-B14F-4D97-AF65-F5344CB8AC3E}">
        <p14:creationId xmlns:p14="http://schemas.microsoft.com/office/powerpoint/2010/main" val="163688702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LOCALIZE">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4057992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1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Resource loader</a:t>
            </a:r>
            <a:endParaRPr lang="en-US" dirty="0"/>
          </a:p>
        </p:txBody>
      </p:sp>
      <p:sp>
        <p:nvSpPr>
          <p:cNvPr id="6" name="Text Placeholder 5"/>
          <p:cNvSpPr>
            <a:spLocks noGrp="1"/>
          </p:cNvSpPr>
          <p:nvPr>
            <p:ph type="body" sz="quarter" idx="10"/>
          </p:nvPr>
        </p:nvSpPr>
        <p:spPr/>
        <p:txBody>
          <a:bodyPr/>
          <a:lstStyle/>
          <a:p>
            <a:r>
              <a:rPr lang="en-US" dirty="0" smtClean="0"/>
              <a:t>Access strings directly</a:t>
            </a:r>
          </a:p>
          <a:p>
            <a:pPr lvl="1"/>
            <a:r>
              <a:rPr lang="en-US" dirty="0" smtClean="0"/>
              <a:t>Dialogs, errors, validate</a:t>
            </a:r>
            <a:endParaRPr lang="en-US" dirty="0"/>
          </a:p>
        </p:txBody>
      </p:sp>
      <p:sp>
        <p:nvSpPr>
          <p:cNvPr id="5" name="Rectangle 4"/>
          <p:cNvSpPr/>
          <p:nvPr/>
        </p:nvSpPr>
        <p:spPr>
          <a:xfrm>
            <a:off x="269239" y="2464329"/>
            <a:ext cx="11922761" cy="3970318"/>
          </a:xfrm>
          <a:prstGeom prst="rect">
            <a:avLst/>
          </a:prstGeom>
        </p:spPr>
        <p:txBody>
          <a:bodyPr wrap="square">
            <a:spAutoFit/>
          </a:bodyPr>
          <a:lstStyle/>
          <a:p>
            <a:r>
              <a:rPr lang="en-US" dirty="0" err="1">
                <a:solidFill>
                  <a:srgbClr val="0000FF"/>
                </a:solidFill>
                <a:highlight>
                  <a:srgbClr val="FFFFFF"/>
                </a:highlight>
                <a:latin typeface="Consolas" panose="020B0609020204030204" pitchFamily="49" charset="0"/>
              </a:rPr>
              <a:t>async</a:t>
            </a: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void</a:t>
            </a:r>
            <a:r>
              <a:rPr lang="en-US" dirty="0">
                <a:solidFill>
                  <a:srgbClr val="000000"/>
                </a:solidFill>
                <a:highlight>
                  <a:srgbClr val="FFFFFF"/>
                </a:highlight>
                <a:latin typeface="Consolas" panose="020B0609020204030204" pitchFamily="49" charset="0"/>
              </a:rPr>
              <a:t> Alert(</a:t>
            </a:r>
            <a:r>
              <a:rPr lang="en-US" dirty="0">
                <a:solidFill>
                  <a:srgbClr val="0000FF"/>
                </a:solidFill>
                <a:highlight>
                  <a:srgbClr val="FFFFFF"/>
                </a:highlight>
                <a:latin typeface="Consolas" panose="020B0609020204030204" pitchFamily="49" charset="0"/>
              </a:rPr>
              <a:t>string</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messageId</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loader = Windows.ApplicationModel.Resources.</a:t>
            </a:r>
            <a:r>
              <a:rPr lang="en-US" dirty="0">
                <a:solidFill>
                  <a:srgbClr val="2B91AF"/>
                </a:solidFill>
                <a:highlight>
                  <a:srgbClr val="FFFFFF"/>
                </a:highlight>
                <a:latin typeface="Consolas" panose="020B0609020204030204" pitchFamily="49" charset="0"/>
              </a:rPr>
              <a:t>ResourceLoader</a:t>
            </a:r>
            <a:r>
              <a:rPr lang="en-US" dirty="0">
                <a:solidFill>
                  <a:srgbClr val="000000"/>
                </a:solidFill>
                <a:highlight>
                  <a:srgbClr val="FFFFFF"/>
                </a:highlight>
                <a:latin typeface="Consolas" panose="020B0609020204030204" pitchFamily="49" charset="0"/>
              </a:rPr>
              <a:t>.GetForCurrentView();</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title = </a:t>
            </a:r>
            <a:r>
              <a:rPr lang="en-US" dirty="0" err="1">
                <a:solidFill>
                  <a:srgbClr val="000000"/>
                </a:solidFill>
                <a:highlight>
                  <a:srgbClr val="FFFFFF"/>
                </a:highlight>
                <a:latin typeface="Consolas" panose="020B0609020204030204" pitchFamily="49" charset="0"/>
              </a:rPr>
              <a:t>loader.GetString</a:t>
            </a:r>
            <a:r>
              <a:rPr lang="en-US" dirty="0">
                <a:solidFill>
                  <a:srgbClr val="000000"/>
                </a:solidFill>
                <a:highlight>
                  <a:srgbClr val="FFFFFF"/>
                </a:highlight>
                <a:latin typeface="Consolas" panose="020B0609020204030204" pitchFamily="49" charset="0"/>
              </a:rPr>
              <a:t>(</a:t>
            </a:r>
            <a:r>
              <a:rPr lang="en-US" dirty="0" err="1">
                <a:solidFill>
                  <a:srgbClr val="0000FF"/>
                </a:solidFill>
                <a:highlight>
                  <a:srgbClr val="FFFFFF"/>
                </a:highlight>
                <a:latin typeface="Consolas" panose="020B0609020204030204" pitchFamily="49" charset="0"/>
              </a:rPr>
              <a:t>string</a:t>
            </a:r>
            <a:r>
              <a:rPr lang="en-US" dirty="0" err="1">
                <a:solidFill>
                  <a:srgbClr val="000000"/>
                </a:solidFill>
                <a:highlight>
                  <a:srgbClr val="FFFFFF"/>
                </a:highlight>
                <a:latin typeface="Consolas" panose="020B0609020204030204" pitchFamily="49" charset="0"/>
              </a:rPr>
              <a:t>.Format</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"{0}.Title"</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messageId</a:t>
            </a:r>
            <a:r>
              <a:rPr lang="en-US" dirty="0">
                <a:solidFill>
                  <a:srgbClr val="000000"/>
                </a:solidFill>
                <a:highlight>
                  <a:srgbClr val="FFFFFF"/>
                </a:highlight>
                <a:latin typeface="Consolas" panose="020B0609020204030204" pitchFamily="49" charset="0"/>
              </a:rPr>
              <a:t>));</a:t>
            </a:r>
          </a:p>
          <a:p>
            <a:r>
              <a:rPr lang="da-DK" dirty="0">
                <a:solidFill>
                  <a:srgbClr val="000000"/>
                </a:solidFill>
                <a:highlight>
                  <a:srgbClr val="FFFFFF"/>
                </a:highlight>
                <a:latin typeface="Consolas" panose="020B0609020204030204" pitchFamily="49" charset="0"/>
              </a:rPr>
              <a:t>    </a:t>
            </a:r>
            <a:r>
              <a:rPr lang="da-DK" dirty="0">
                <a:solidFill>
                  <a:srgbClr val="0000FF"/>
                </a:solidFill>
                <a:highlight>
                  <a:srgbClr val="FFFFFF"/>
                </a:highlight>
                <a:latin typeface="Consolas" panose="020B0609020204030204" pitchFamily="49" charset="0"/>
              </a:rPr>
              <a:t>var</a:t>
            </a:r>
            <a:r>
              <a:rPr lang="da-DK" dirty="0">
                <a:solidFill>
                  <a:srgbClr val="000000"/>
                </a:solidFill>
                <a:highlight>
                  <a:srgbClr val="FFFFFF"/>
                </a:highlight>
                <a:latin typeface="Consolas" panose="020B0609020204030204" pitchFamily="49" charset="0"/>
              </a:rPr>
              <a:t> message = loader.GetString(</a:t>
            </a:r>
            <a:r>
              <a:rPr lang="da-DK" dirty="0">
                <a:solidFill>
                  <a:srgbClr val="0000FF"/>
                </a:solidFill>
                <a:highlight>
                  <a:srgbClr val="FFFFFF"/>
                </a:highlight>
                <a:latin typeface="Consolas" panose="020B0609020204030204" pitchFamily="49" charset="0"/>
              </a:rPr>
              <a:t>string</a:t>
            </a:r>
            <a:r>
              <a:rPr lang="da-DK" dirty="0">
                <a:solidFill>
                  <a:srgbClr val="000000"/>
                </a:solidFill>
                <a:highlight>
                  <a:srgbClr val="FFFFFF"/>
                </a:highlight>
                <a:latin typeface="Consolas" panose="020B0609020204030204" pitchFamily="49" charset="0"/>
              </a:rPr>
              <a:t>.Format(</a:t>
            </a:r>
            <a:r>
              <a:rPr lang="da-DK" dirty="0">
                <a:solidFill>
                  <a:srgbClr val="A31515"/>
                </a:solidFill>
                <a:highlight>
                  <a:srgbClr val="FFFFFF"/>
                </a:highlight>
                <a:latin typeface="Consolas" panose="020B0609020204030204" pitchFamily="49" charset="0"/>
              </a:rPr>
              <a:t>"{0}.Message"</a:t>
            </a:r>
            <a:r>
              <a:rPr lang="da-DK" dirty="0">
                <a:solidFill>
                  <a:srgbClr val="000000"/>
                </a:solidFill>
                <a:highlight>
                  <a:srgbClr val="FFFFFF"/>
                </a:highlight>
                <a:latin typeface="Consolas" panose="020B0609020204030204" pitchFamily="49" charset="0"/>
              </a:rPr>
              <a:t>, messageId));</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button = </a:t>
            </a:r>
            <a:r>
              <a:rPr lang="en-US" dirty="0" err="1">
                <a:solidFill>
                  <a:srgbClr val="000000"/>
                </a:solidFill>
                <a:highlight>
                  <a:srgbClr val="FFFFFF"/>
                </a:highlight>
                <a:latin typeface="Consolas" panose="020B0609020204030204" pitchFamily="49" charset="0"/>
              </a:rPr>
              <a:t>loader.GetString</a:t>
            </a:r>
            <a:r>
              <a:rPr lang="en-US" dirty="0">
                <a:solidFill>
                  <a:srgbClr val="000000"/>
                </a:solidFill>
                <a:highlight>
                  <a:srgbClr val="FFFFFF"/>
                </a:highlight>
                <a:latin typeface="Consolas" panose="020B0609020204030204" pitchFamily="49" charset="0"/>
              </a:rPr>
              <a:t>(</a:t>
            </a:r>
            <a:r>
              <a:rPr lang="en-US" dirty="0" err="1">
                <a:solidFill>
                  <a:srgbClr val="0000FF"/>
                </a:solidFill>
                <a:highlight>
                  <a:srgbClr val="FFFFFF"/>
                </a:highlight>
                <a:latin typeface="Consolas" panose="020B0609020204030204" pitchFamily="49" charset="0"/>
              </a:rPr>
              <a:t>string</a:t>
            </a:r>
            <a:r>
              <a:rPr lang="en-US" dirty="0" err="1">
                <a:solidFill>
                  <a:srgbClr val="000000"/>
                </a:solidFill>
                <a:highlight>
                  <a:srgbClr val="FFFFFF"/>
                </a:highlight>
                <a:latin typeface="Consolas" panose="020B0609020204030204" pitchFamily="49" charset="0"/>
              </a:rPr>
              <a:t>.Format</a:t>
            </a:r>
            <a:r>
              <a:rPr lang="en-US" dirty="0">
                <a:solidFill>
                  <a:srgbClr val="000000"/>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"{0}.Button"</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messageId</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    </a:t>
            </a:r>
            <a:r>
              <a:rPr lang="en-US" dirty="0" err="1">
                <a:solidFill>
                  <a:srgbClr val="0000FF"/>
                </a:solidFill>
                <a:highlight>
                  <a:srgbClr val="FFFFFF"/>
                </a:highlight>
                <a:latin typeface="Consolas" panose="020B0609020204030204" pitchFamily="49" charset="0"/>
              </a:rPr>
              <a:t>var</a:t>
            </a:r>
            <a:r>
              <a:rPr lang="en-US" dirty="0">
                <a:solidFill>
                  <a:srgbClr val="000000"/>
                </a:solidFill>
                <a:highlight>
                  <a:srgbClr val="FFFFFF"/>
                </a:highlight>
                <a:latin typeface="Consolas" panose="020B0609020204030204" pitchFamily="49" charset="0"/>
              </a:rPr>
              <a:t> dialog = </a:t>
            </a:r>
            <a:r>
              <a:rPr lang="en-US" dirty="0">
                <a:solidFill>
                  <a:srgbClr val="0000FF"/>
                </a:solidFill>
                <a:highlight>
                  <a:srgbClr val="FFFFFF"/>
                </a:highlight>
                <a:latin typeface="Consolas" panose="020B0609020204030204" pitchFamily="49" charset="0"/>
              </a:rPr>
              <a:t>new</a:t>
            </a:r>
            <a:r>
              <a:rPr lang="en-US" dirty="0">
                <a:solidFill>
                  <a:srgbClr val="000000"/>
                </a:solidFill>
                <a:highlight>
                  <a:srgbClr val="FFFFFF"/>
                </a:highlight>
                <a:latin typeface="Consolas" panose="020B0609020204030204" pitchFamily="49" charset="0"/>
              </a:rPr>
              <a:t> </a:t>
            </a:r>
            <a:r>
              <a:rPr lang="en-US" dirty="0" err="1">
                <a:solidFill>
                  <a:srgbClr val="2B91AF"/>
                </a:solidFill>
                <a:highlight>
                  <a:srgbClr val="FFFFFF"/>
                </a:highlight>
                <a:latin typeface="Consolas" panose="020B0609020204030204" pitchFamily="49" charset="0"/>
              </a:rPr>
              <a:t>ContentDialog</a:t>
            </a:r>
            <a:endParaRPr lang="en-US" dirty="0">
              <a:solidFill>
                <a:srgbClr val="000000"/>
              </a:solidFill>
              <a:highlight>
                <a:srgbClr val="FFFFFF"/>
              </a:highlight>
              <a:latin typeface="Consolas" panose="020B0609020204030204" pitchFamily="49" charset="0"/>
            </a:endParaRP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Title = title,</a:t>
            </a:r>
          </a:p>
          <a:p>
            <a:r>
              <a:rPr lang="en-US" dirty="0">
                <a:solidFill>
                  <a:srgbClr val="000000"/>
                </a:solidFill>
                <a:highlight>
                  <a:srgbClr val="FFFFFF"/>
                </a:highlight>
                <a:latin typeface="Consolas" panose="020B0609020204030204" pitchFamily="49" charset="0"/>
              </a:rPr>
              <a:t>        Content = message,</a:t>
            </a:r>
          </a:p>
          <a:p>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PrimaryButtonText</a:t>
            </a:r>
            <a:r>
              <a:rPr lang="en-US" dirty="0">
                <a:solidFill>
                  <a:srgbClr val="000000"/>
                </a:solidFill>
                <a:highlight>
                  <a:srgbClr val="FFFFFF"/>
                </a:highlight>
                <a:latin typeface="Consolas" panose="020B0609020204030204" pitchFamily="49" charset="0"/>
              </a:rPr>
              <a:t> = button</a:t>
            </a:r>
          </a:p>
          <a:p>
            <a:r>
              <a:rPr lang="en-US" dirty="0">
                <a:solidFill>
                  <a:srgbClr val="000000"/>
                </a:solidFill>
                <a:highlight>
                  <a:srgbClr val="FFFFFF"/>
                </a:highlight>
                <a:latin typeface="Consolas" panose="020B0609020204030204" pitchFamily="49" charset="0"/>
              </a:rPr>
              <a:t>    };</a:t>
            </a:r>
          </a:p>
          <a:p>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await</a:t>
            </a:r>
            <a:r>
              <a:rPr lang="en-US" dirty="0">
                <a:solidFill>
                  <a:srgbClr val="000000"/>
                </a:solidFill>
                <a:highlight>
                  <a:srgbClr val="FFFFFF"/>
                </a:highlight>
                <a:latin typeface="Consolas" panose="020B0609020204030204" pitchFamily="49" charset="0"/>
              </a:rPr>
              <a:t> </a:t>
            </a:r>
            <a:r>
              <a:rPr lang="en-US" dirty="0" err="1">
                <a:solidFill>
                  <a:srgbClr val="000000"/>
                </a:solidFill>
                <a:highlight>
                  <a:srgbClr val="FFFFFF"/>
                </a:highlight>
                <a:latin typeface="Consolas" panose="020B0609020204030204" pitchFamily="49" charset="0"/>
              </a:rPr>
              <a:t>dialog.ShowAsync</a:t>
            </a:r>
            <a:r>
              <a:rPr lang="en-US" dirty="0">
                <a:solidFill>
                  <a:srgbClr val="000000"/>
                </a:solidFill>
                <a:highlight>
                  <a:srgbClr val="FFFFFF"/>
                </a:highlight>
                <a:latin typeface="Consolas" panose="020B0609020204030204" pitchFamily="49" charset="0"/>
              </a:rPr>
              <a:t>();</a:t>
            </a:r>
          </a:p>
          <a:p>
            <a:r>
              <a:rPr lang="en-US" dirty="0">
                <a:solidFill>
                  <a:srgbClr val="000000"/>
                </a:solidFill>
                <a:highlight>
                  <a:srgbClr val="FFFFFF"/>
                </a:highlight>
                <a:latin typeface="Consolas" panose="020B0609020204030204" pitchFamily="49" charset="0"/>
              </a:rPr>
              <a:t>}</a:t>
            </a:r>
          </a:p>
        </p:txBody>
      </p:sp>
      <p:sp>
        <p:nvSpPr>
          <p:cNvPr id="4" name="Rectangle 3"/>
          <p:cNvSpPr/>
          <p:nvPr/>
        </p:nvSpPr>
        <p:spPr>
          <a:xfrm>
            <a:off x="741872" y="2984740"/>
            <a:ext cx="10774392" cy="448573"/>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
        <p:nvSpPr>
          <p:cNvPr id="7" name="Rectangle 6"/>
          <p:cNvSpPr/>
          <p:nvPr/>
        </p:nvSpPr>
        <p:spPr>
          <a:xfrm>
            <a:off x="2355010" y="3807169"/>
            <a:ext cx="2518915" cy="448573"/>
          </a:xfrm>
          <a:prstGeom prst="rect">
            <a:avLst/>
          </a:prstGeom>
          <a:noFill/>
          <a:ln w="762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smtClean="0"/>
          </a:p>
        </p:txBody>
      </p:sp>
    </p:spTree>
    <p:extLst>
      <p:ext uri="{BB962C8B-B14F-4D97-AF65-F5344CB8AC3E}">
        <p14:creationId xmlns:p14="http://schemas.microsoft.com/office/powerpoint/2010/main" val="33555814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710" b="1710"/>
          <a:stretch>
            <a:fillRect/>
          </a:stretch>
        </p:blipFill>
        <p:spPr/>
      </p:pic>
      <p:sp>
        <p:nvSpPr>
          <p:cNvPr id="3" name="Title 2"/>
          <p:cNvSpPr>
            <a:spLocks noGrp="1"/>
          </p:cNvSpPr>
          <p:nvPr>
            <p:ph type="ctrTitle"/>
          </p:nvPr>
        </p:nvSpPr>
        <p:spPr>
          <a:xfrm>
            <a:off x="1" y="2579601"/>
            <a:ext cx="5647788" cy="1698798"/>
          </a:xfrm>
          <a:solidFill>
            <a:srgbClr val="FFFFFF">
              <a:alpha val="50196"/>
            </a:srgbClr>
          </a:solidFill>
        </p:spPr>
        <p:txBody>
          <a:bodyPr/>
          <a:lstStyle/>
          <a:p>
            <a:r>
              <a:rPr lang="en-US" dirty="0" smtClean="0">
                <a:solidFill>
                  <a:schemeClr val="bg1"/>
                </a:solidFill>
              </a:rPr>
              <a:t>Multilingual toolkit</a:t>
            </a:r>
            <a:endParaRPr lang="en-US" dirty="0">
              <a:solidFill>
                <a:schemeClr val="bg1"/>
              </a:solidFill>
            </a:endParaRPr>
          </a:p>
        </p:txBody>
      </p:sp>
    </p:spTree>
    <p:extLst>
      <p:ext uri="{BB962C8B-B14F-4D97-AF65-F5344CB8AC3E}">
        <p14:creationId xmlns:p14="http://schemas.microsoft.com/office/powerpoint/2010/main" val="391933887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Microsoft unlocks other languages with the Multilingual Toolkit</a:t>
            </a:r>
            <a:endParaRPr lang="en-US" dirty="0"/>
          </a:p>
        </p:txBody>
      </p:sp>
    </p:spTree>
    <p:extLst>
      <p:ext uri="{BB962C8B-B14F-4D97-AF65-F5344CB8AC3E}">
        <p14:creationId xmlns:p14="http://schemas.microsoft.com/office/powerpoint/2010/main" val="2887259209"/>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Multilingual app toolkit</a:t>
            </a:r>
            <a:endParaRPr lang="en-US" dirty="0"/>
          </a:p>
        </p:txBody>
      </p:sp>
      <p:sp>
        <p:nvSpPr>
          <p:cNvPr id="4" name="Text Placeholder 3"/>
          <p:cNvSpPr>
            <a:spLocks noGrp="1"/>
          </p:cNvSpPr>
          <p:nvPr>
            <p:ph type="body" sz="quarter" idx="10"/>
          </p:nvPr>
        </p:nvSpPr>
        <p:spPr/>
        <p:txBody>
          <a:bodyPr/>
          <a:lstStyle/>
          <a:p>
            <a:r>
              <a:rPr lang="en-US" dirty="0" smtClean="0"/>
              <a:t>Support for XLF (version 1.2) files</a:t>
            </a:r>
          </a:p>
          <a:p>
            <a:pPr lvl="1"/>
            <a:r>
              <a:rPr lang="en-US" dirty="0" smtClean="0"/>
              <a:t>Typical format for custom, translation houses</a:t>
            </a:r>
          </a:p>
          <a:p>
            <a:r>
              <a:rPr lang="en-US" dirty="0" smtClean="0"/>
              <a:t>Inside Visual Studio</a:t>
            </a:r>
          </a:p>
          <a:p>
            <a:pPr lvl="1"/>
            <a:r>
              <a:rPr lang="en-US" dirty="0" smtClean="0"/>
              <a:t>Microsoft translator service (machine learning)</a:t>
            </a:r>
          </a:p>
          <a:p>
            <a:pPr lvl="1"/>
            <a:r>
              <a:rPr lang="en-US" dirty="0" smtClean="0"/>
              <a:t>Microsoft’s professionally translated strings (originally built for Office)</a:t>
            </a:r>
          </a:p>
          <a:p>
            <a:r>
              <a:rPr lang="en-US" dirty="0" smtClean="0"/>
              <a:t>Outside Visual Studio</a:t>
            </a:r>
          </a:p>
          <a:p>
            <a:pPr lvl="1"/>
            <a:r>
              <a:rPr lang="en-US" dirty="0" smtClean="0"/>
              <a:t>Free community tool</a:t>
            </a:r>
            <a:endParaRPr lang="en-US" dirty="0"/>
          </a:p>
        </p:txBody>
      </p:sp>
    </p:spTree>
    <p:extLst>
      <p:ext uri="{BB962C8B-B14F-4D97-AF65-F5344CB8AC3E}">
        <p14:creationId xmlns:p14="http://schemas.microsoft.com/office/powerpoint/2010/main" val="2195715056"/>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44955" y="674241"/>
            <a:ext cx="9184006" cy="5387598"/>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3"/>
          <a:stretch>
            <a:fillRect/>
          </a:stretch>
        </p:blipFill>
        <p:spPr>
          <a:xfrm>
            <a:off x="436469" y="3199559"/>
            <a:ext cx="5886450" cy="46005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980153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t="1" r="33167" b="32444"/>
          <a:stretch/>
        </p:blipFill>
        <p:spPr>
          <a:xfrm>
            <a:off x="0" y="0"/>
            <a:ext cx="12222480" cy="6949440"/>
          </a:xfrm>
          <a:prstGeom prst="rect">
            <a:avLst/>
          </a:prstGeom>
        </p:spPr>
      </p:pic>
    </p:spTree>
    <p:extLst>
      <p:ext uri="{BB962C8B-B14F-4D97-AF65-F5344CB8AC3E}">
        <p14:creationId xmlns:p14="http://schemas.microsoft.com/office/powerpoint/2010/main" val="273100763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33333" b="33630"/>
          <a:stretch/>
        </p:blipFill>
        <p:spPr>
          <a:xfrm>
            <a:off x="0" y="0"/>
            <a:ext cx="12192000" cy="6827520"/>
          </a:xfrm>
          <a:prstGeom prst="rect">
            <a:avLst/>
          </a:prstGeom>
        </p:spPr>
      </p:pic>
    </p:spTree>
    <p:extLst>
      <p:ext uri="{BB962C8B-B14F-4D97-AF65-F5344CB8AC3E}">
        <p14:creationId xmlns:p14="http://schemas.microsoft.com/office/powerpoint/2010/main" val="69292384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Your first language resource file acts as a template for the rest</a:t>
            </a:r>
            <a:endParaRPr lang="en-US" dirty="0"/>
          </a:p>
        </p:txBody>
      </p:sp>
    </p:spTree>
    <p:extLst>
      <p:ext uri="{BB962C8B-B14F-4D97-AF65-F5344CB8AC3E}">
        <p14:creationId xmlns:p14="http://schemas.microsoft.com/office/powerpoint/2010/main" val="1897469385"/>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803222" y="640080"/>
            <a:ext cx="4585556" cy="5577840"/>
          </a:xfrm>
          <a:prstGeom prst="rect">
            <a:avLst/>
          </a:prstGeom>
        </p:spPr>
      </p:pic>
    </p:spTree>
    <p:extLst>
      <p:ext uri="{BB962C8B-B14F-4D97-AF65-F5344CB8AC3E}">
        <p14:creationId xmlns:p14="http://schemas.microsoft.com/office/powerpoint/2010/main" val="58243888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Localization</a:t>
            </a:r>
          </a:p>
          <a:p>
            <a:r>
              <a:rPr lang="en-US" dirty="0" smtClean="0"/>
              <a:t>Multilingual toolkit</a:t>
            </a:r>
            <a:endParaRPr lang="en-US" dirty="0"/>
          </a:p>
        </p:txBody>
      </p:sp>
    </p:spTree>
    <p:extLst>
      <p:ext uri="{BB962C8B-B14F-4D97-AF65-F5344CB8AC3E}">
        <p14:creationId xmlns:p14="http://schemas.microsoft.com/office/powerpoint/2010/main" val="274017113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32833" b="32741"/>
          <a:stretch/>
        </p:blipFill>
        <p:spPr>
          <a:xfrm>
            <a:off x="-91440" y="0"/>
            <a:ext cx="12283440" cy="6918960"/>
          </a:xfrm>
          <a:prstGeom prst="rect">
            <a:avLst/>
          </a:prstGeom>
        </p:spPr>
      </p:pic>
    </p:spTree>
    <p:extLst>
      <p:ext uri="{BB962C8B-B14F-4D97-AF65-F5344CB8AC3E}">
        <p14:creationId xmlns:p14="http://schemas.microsoft.com/office/powerpoint/2010/main" val="988892908"/>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Using MAT</a:t>
            </a:r>
            <a:endParaRPr lang="en-US" dirty="0"/>
          </a:p>
        </p:txBody>
      </p:sp>
      <p:sp>
        <p:nvSpPr>
          <p:cNvPr id="3" name="Content Placeholder 2"/>
          <p:cNvSpPr>
            <a:spLocks noGrp="1"/>
          </p:cNvSpPr>
          <p:nvPr>
            <p:ph sz="quarter" idx="10"/>
          </p:nvPr>
        </p:nvSpPr>
        <p:spPr/>
        <p:txBody>
          <a:bodyPr/>
          <a:lstStyle/>
          <a:p>
            <a:endParaRPr lang="en-US"/>
          </a:p>
        </p:txBody>
      </p:sp>
    </p:spTree>
    <p:extLst>
      <p:ext uri="{BB962C8B-B14F-4D97-AF65-F5344CB8AC3E}">
        <p14:creationId xmlns:p14="http://schemas.microsoft.com/office/powerpoint/2010/main" val="12158438"/>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T">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21405240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76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Remember to validate strings before you publish</a:t>
            </a:r>
            <a:endParaRPr lang="en-US" dirty="0"/>
          </a:p>
        </p:txBody>
      </p:sp>
    </p:spTree>
    <p:extLst>
      <p:ext uri="{BB962C8B-B14F-4D97-AF65-F5344CB8AC3E}">
        <p14:creationId xmlns:p14="http://schemas.microsoft.com/office/powerpoint/2010/main" val="3772328494"/>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Localization</a:t>
            </a:r>
          </a:p>
          <a:p>
            <a:r>
              <a:rPr lang="en-US" dirty="0"/>
              <a:t>Multilingual toolkit</a:t>
            </a:r>
            <a:endParaRPr lang="en-US" dirty="0"/>
          </a:p>
        </p:txBody>
      </p:sp>
    </p:spTree>
    <p:extLst>
      <p:ext uri="{BB962C8B-B14F-4D97-AF65-F5344CB8AC3E}">
        <p14:creationId xmlns:p14="http://schemas.microsoft.com/office/powerpoint/2010/main" val="73955006"/>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142300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3" r="183"/>
          <a:stretch>
            <a:fillRect/>
          </a:stretch>
        </p:blipFill>
        <p:spPr/>
      </p:pic>
      <p:sp>
        <p:nvSpPr>
          <p:cNvPr id="3" name="Title 2"/>
          <p:cNvSpPr>
            <a:spLocks noGrp="1"/>
          </p:cNvSpPr>
          <p:nvPr>
            <p:ph type="ctrTitle"/>
          </p:nvPr>
        </p:nvSpPr>
        <p:spPr>
          <a:xfrm>
            <a:off x="0" y="2948900"/>
            <a:ext cx="5647787" cy="960199"/>
          </a:xfrm>
          <a:solidFill>
            <a:srgbClr val="3366FF">
              <a:alpha val="50196"/>
            </a:srgbClr>
          </a:solidFill>
        </p:spPr>
        <p:txBody>
          <a:bodyPr/>
          <a:lstStyle/>
          <a:p>
            <a:r>
              <a:rPr lang="en-US" dirty="0" err="1" smtClean="0"/>
              <a:t>Locaization</a:t>
            </a:r>
            <a:endParaRPr lang="en-US" dirty="0"/>
          </a:p>
        </p:txBody>
      </p:sp>
    </p:spTree>
    <p:extLst>
      <p:ext uri="{BB962C8B-B14F-4D97-AF65-F5344CB8AC3E}">
        <p14:creationId xmlns:p14="http://schemas.microsoft.com/office/powerpoint/2010/main" val="148119983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Less than 50% of the world</a:t>
            </a:r>
            <a:br>
              <a:rPr lang="en-US" dirty="0" smtClean="0"/>
            </a:br>
            <a:r>
              <a:rPr lang="en-US" dirty="0" smtClean="0"/>
              <a:t>speaks English</a:t>
            </a:r>
            <a:endParaRPr lang="en-US" dirty="0"/>
          </a:p>
        </p:txBody>
      </p:sp>
    </p:spTree>
    <p:extLst>
      <p:ext uri="{BB962C8B-B14F-4D97-AF65-F5344CB8AC3E}">
        <p14:creationId xmlns:p14="http://schemas.microsoft.com/office/powerpoint/2010/main" val="115919795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Localization</a:t>
            </a:r>
            <a:endParaRPr lang="en-US" dirty="0"/>
          </a:p>
        </p:txBody>
      </p:sp>
      <p:sp>
        <p:nvSpPr>
          <p:cNvPr id="2" name="Text Placeholder 1"/>
          <p:cNvSpPr>
            <a:spLocks noGrp="1"/>
          </p:cNvSpPr>
          <p:nvPr>
            <p:ph type="body" sz="quarter" idx="10"/>
          </p:nvPr>
        </p:nvSpPr>
        <p:spPr/>
        <p:txBody>
          <a:bodyPr/>
          <a:lstStyle/>
          <a:p>
            <a:r>
              <a:rPr lang="en-US" dirty="0" smtClean="0"/>
              <a:t>Use XAML's &lt;Element x:Uid /&gt;</a:t>
            </a:r>
          </a:p>
          <a:p>
            <a:pPr lvl="1"/>
            <a:r>
              <a:rPr lang="en-US" dirty="0" smtClean="0"/>
              <a:t>The x:Uid does not need to be unique</a:t>
            </a:r>
          </a:p>
          <a:p>
            <a:r>
              <a:rPr lang="en-US" dirty="0" smtClean="0"/>
              <a:t>Store localized values in </a:t>
            </a:r>
            <a:r>
              <a:rPr lang="en-US" dirty="0" err="1" smtClean="0"/>
              <a:t>Resources.resw</a:t>
            </a:r>
            <a:endParaRPr lang="en-US" dirty="0" smtClean="0"/>
          </a:p>
          <a:p>
            <a:pPr lvl="1"/>
            <a:r>
              <a:rPr lang="en-US" dirty="0" smtClean="0"/>
              <a:t>Store text strings in resources</a:t>
            </a:r>
          </a:p>
          <a:p>
            <a:pPr lvl="1"/>
            <a:r>
              <a:rPr lang="en-US" dirty="0" smtClean="0"/>
              <a:t>Store settings in resources</a:t>
            </a:r>
          </a:p>
          <a:p>
            <a:r>
              <a:rPr lang="en-US" dirty="0" smtClean="0"/>
              <a:t>Remember globalization</a:t>
            </a:r>
            <a:endParaRPr lang="en-US" dirty="0"/>
          </a:p>
        </p:txBody>
      </p:sp>
    </p:spTree>
    <p:extLst>
      <p:ext uri="{BB962C8B-B14F-4D97-AF65-F5344CB8AC3E}">
        <p14:creationId xmlns:p14="http://schemas.microsoft.com/office/powerpoint/2010/main" val="1669720558"/>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App language is automatic</a:t>
            </a:r>
            <a:br>
              <a:rPr lang="en-US" dirty="0" smtClean="0"/>
            </a:br>
            <a:r>
              <a:rPr lang="en-US" dirty="0" smtClean="0"/>
              <a:t>or programmatic	</a:t>
            </a:r>
            <a:endParaRPr lang="en-US" dirty="0"/>
          </a:p>
        </p:txBody>
      </p:sp>
    </p:spTree>
    <p:extLst>
      <p:ext uri="{BB962C8B-B14F-4D97-AF65-F5344CB8AC3E}">
        <p14:creationId xmlns:p14="http://schemas.microsoft.com/office/powerpoint/2010/main" val="126444382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String resources</a:t>
            </a:r>
            <a:endParaRPr lang="en-US" dirty="0"/>
          </a:p>
        </p:txBody>
      </p:sp>
      <p:sp>
        <p:nvSpPr>
          <p:cNvPr id="2" name="Text Placeholder 1"/>
          <p:cNvSpPr>
            <a:spLocks noGrp="1"/>
          </p:cNvSpPr>
          <p:nvPr>
            <p:ph type="body" sz="quarter" idx="10"/>
          </p:nvPr>
        </p:nvSpPr>
        <p:spPr/>
        <p:txBody>
          <a:bodyPr/>
          <a:lstStyle/>
          <a:p>
            <a:r>
              <a:rPr lang="en-US" dirty="0" smtClean="0"/>
              <a:t>{ project }/Strings</a:t>
            </a:r>
          </a:p>
          <a:p>
            <a:pPr lvl="1"/>
            <a:r>
              <a:rPr lang="en-US" dirty="0" smtClean="0"/>
              <a:t>Off the root, this is a convention</a:t>
            </a:r>
          </a:p>
          <a:p>
            <a:r>
              <a:rPr lang="en-US" dirty="0" smtClean="0"/>
              <a:t>{ project }/Strings/</a:t>
            </a:r>
            <a:r>
              <a:rPr lang="en-US" dirty="0" err="1" smtClean="0"/>
              <a:t>en</a:t>
            </a:r>
            <a:r>
              <a:rPr lang="en-US" dirty="0" smtClean="0"/>
              <a:t>-US</a:t>
            </a:r>
          </a:p>
          <a:p>
            <a:pPr lvl="1"/>
            <a:r>
              <a:rPr lang="en-US" dirty="0" smtClean="0"/>
              <a:t>Matching the local identifier</a:t>
            </a:r>
          </a:p>
          <a:p>
            <a:r>
              <a:rPr lang="en-US" dirty="0"/>
              <a:t>{ project }/</a:t>
            </a:r>
            <a:r>
              <a:rPr lang="en-US" dirty="0" smtClean="0"/>
              <a:t>Strings/</a:t>
            </a:r>
            <a:r>
              <a:rPr lang="en-US" dirty="0" err="1" smtClean="0"/>
              <a:t>en</a:t>
            </a:r>
            <a:r>
              <a:rPr lang="en-US" dirty="0" smtClean="0"/>
              <a:t>-US/</a:t>
            </a:r>
            <a:r>
              <a:rPr lang="en-US" dirty="0" err="1" smtClean="0"/>
              <a:t>Resources.resw</a:t>
            </a:r>
            <a:endParaRPr lang="en-US" dirty="0"/>
          </a:p>
          <a:p>
            <a:pPr lvl="1"/>
            <a:r>
              <a:rPr lang="en-US" dirty="0" smtClean="0"/>
              <a:t>Resource file with localized strings</a:t>
            </a:r>
            <a:endParaRPr lang="en-US" dirty="0"/>
          </a:p>
          <a:p>
            <a:pPr lvl="1"/>
            <a:endParaRPr lang="en-US" dirty="0"/>
          </a:p>
        </p:txBody>
      </p:sp>
    </p:spTree>
    <p:extLst>
      <p:ext uri="{BB962C8B-B14F-4D97-AF65-F5344CB8AC3E}">
        <p14:creationId xmlns:p14="http://schemas.microsoft.com/office/powerpoint/2010/main" val="217081170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33167" b="32148"/>
          <a:stretch/>
        </p:blipFill>
        <p:spPr>
          <a:xfrm>
            <a:off x="-30480" y="0"/>
            <a:ext cx="12222480" cy="6979920"/>
          </a:xfrm>
          <a:prstGeom prst="rect">
            <a:avLst/>
          </a:prstGeom>
        </p:spPr>
      </p:pic>
    </p:spTree>
    <p:extLst>
      <p:ext uri="{BB962C8B-B14F-4D97-AF65-F5344CB8AC3E}">
        <p14:creationId xmlns:p14="http://schemas.microsoft.com/office/powerpoint/2010/main" val="3503627561"/>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Localize</a:t>
            </a:r>
            <a:endParaRPr lang="en-US" dirty="0"/>
          </a:p>
        </p:txBody>
      </p:sp>
      <p:sp>
        <p:nvSpPr>
          <p:cNvPr id="3" name="Content Placeholder 2"/>
          <p:cNvSpPr>
            <a:spLocks noGrp="1"/>
          </p:cNvSpPr>
          <p:nvPr>
            <p:ph sz="quarter" idx="10"/>
          </p:nvPr>
        </p:nvSpPr>
        <p:spPr/>
        <p:txBody>
          <a:bodyPr/>
          <a:lstStyle/>
          <a:p>
            <a:r>
              <a:rPr lang="en-US" dirty="0" smtClean="0"/>
              <a:t>2:40</a:t>
            </a:r>
            <a:endParaRPr lang="en-US" dirty="0"/>
          </a:p>
        </p:txBody>
      </p:sp>
    </p:spTree>
    <p:extLst>
      <p:ext uri="{BB962C8B-B14F-4D97-AF65-F5344CB8AC3E}">
        <p14:creationId xmlns:p14="http://schemas.microsoft.com/office/powerpoint/2010/main" val="253281446"/>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docProps/app.xml><?xml version="1.0" encoding="utf-8"?>
<Properties xmlns="http://schemas.openxmlformats.org/officeDocument/2006/extended-properties" xmlns:vt="http://schemas.openxmlformats.org/officeDocument/2006/docPropsVTypes">
  <Template>PPT%20Theme</Template>
  <TotalTime>94</TotalTime>
  <Words>250</Words>
  <Application>Microsoft Office PowerPoint</Application>
  <PresentationFormat>Widescreen</PresentationFormat>
  <Paragraphs>56</Paragraphs>
  <Slides>25</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Consolas</vt:lpstr>
      <vt:lpstr>Segoe UI</vt:lpstr>
      <vt:lpstr>Segoe UI Light</vt:lpstr>
      <vt:lpstr>PPT%20Theme</vt:lpstr>
      <vt:lpstr>Localizing your app</vt:lpstr>
      <vt:lpstr>PowerPoint Presentation</vt:lpstr>
      <vt:lpstr>Locaization</vt:lpstr>
      <vt:lpstr>Less than 50% of the world speaks English</vt:lpstr>
      <vt:lpstr>Localization</vt:lpstr>
      <vt:lpstr>App language is automatic or programmatic </vt:lpstr>
      <vt:lpstr>String resources</vt:lpstr>
      <vt:lpstr>PowerPoint Presentation</vt:lpstr>
      <vt:lpstr>Localize</vt:lpstr>
      <vt:lpstr>PowerPoint Presentation</vt:lpstr>
      <vt:lpstr>Resource loader</vt:lpstr>
      <vt:lpstr>Multilingual toolkit</vt:lpstr>
      <vt:lpstr>Microsoft unlocks other languages with the Multilingual Toolkit</vt:lpstr>
      <vt:lpstr>Multilingual app toolkit</vt:lpstr>
      <vt:lpstr>PowerPoint Presentation</vt:lpstr>
      <vt:lpstr>PowerPoint Presentation</vt:lpstr>
      <vt:lpstr>PowerPoint Presentation</vt:lpstr>
      <vt:lpstr>Your first language resource file acts as a template for the rest</vt:lpstr>
      <vt:lpstr>PowerPoint Presentation</vt:lpstr>
      <vt:lpstr>PowerPoint Presentation</vt:lpstr>
      <vt:lpstr>Using MAT</vt:lpstr>
      <vt:lpstr>PowerPoint Presentation</vt:lpstr>
      <vt:lpstr>Remember to validate strings before you publish</vt:lpstr>
      <vt:lpstr>PowerPoint Presentation</vt:lpstr>
      <vt:lpstr>PowerPoint Presentation</vt:lpstr>
    </vt:vector>
  </TitlesOfParts>
  <Company>Jerry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Jerry Nixon</dc:creator>
  <cp:lastModifiedBy>Jerry</cp:lastModifiedBy>
  <cp:revision>15</cp:revision>
  <dcterms:created xsi:type="dcterms:W3CDTF">2015-05-07T19:17:11Z</dcterms:created>
  <dcterms:modified xsi:type="dcterms:W3CDTF">2015-05-13T07:47:19Z</dcterms:modified>
</cp:coreProperties>
</file>

<file path=docProps/thumbnail.jpeg>
</file>